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Poppins"/>
      <p:regular r:id="rId36"/>
      <p:bold r:id="rId37"/>
      <p:italic r:id="rId38"/>
      <p:boldItalic r:id="rId39"/>
    </p:embeddedFont>
    <p:embeddedFont>
      <p:font typeface="Instrument Sans"/>
      <p:regular r:id="rId40"/>
      <p:bold r:id="rId41"/>
      <p:italic r:id="rId42"/>
      <p:boldItalic r:id="rId43"/>
    </p:embeddedFont>
    <p:embeddedFont>
      <p:font typeface="Poppins Medium"/>
      <p:regular r:id="rId44"/>
      <p:bold r:id="rId45"/>
      <p:italic r:id="rId46"/>
      <p:boldItalic r:id="rId47"/>
    </p:embeddedFont>
    <p:embeddedFont>
      <p:font typeface="Poppins SemiBold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2" roundtripDataSignature="AMtx7mgO7utS8M/K42nlrjAJ+pQ9jgqc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strumentSans-regular.fntdata"/><Relationship Id="rId42" Type="http://schemas.openxmlformats.org/officeDocument/2006/relationships/font" Target="fonts/InstrumentSans-italic.fntdata"/><Relationship Id="rId41" Type="http://schemas.openxmlformats.org/officeDocument/2006/relationships/font" Target="fonts/InstrumentSans-bold.fntdata"/><Relationship Id="rId44" Type="http://schemas.openxmlformats.org/officeDocument/2006/relationships/font" Target="fonts/PoppinsMedium-regular.fntdata"/><Relationship Id="rId43" Type="http://schemas.openxmlformats.org/officeDocument/2006/relationships/font" Target="fonts/InstrumentSans-boldItalic.fntdata"/><Relationship Id="rId46" Type="http://schemas.openxmlformats.org/officeDocument/2006/relationships/font" Target="fonts/PoppinsMedium-italic.fntdata"/><Relationship Id="rId45" Type="http://schemas.openxmlformats.org/officeDocument/2006/relationships/font" Target="fonts/Poppins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SemiBold-regular.fntdata"/><Relationship Id="rId47" Type="http://schemas.openxmlformats.org/officeDocument/2006/relationships/font" Target="fonts/PoppinsMedium-boldItalic.fntdata"/><Relationship Id="rId49" Type="http://schemas.openxmlformats.org/officeDocument/2006/relationships/font" Target="fonts/Poppins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Poppins-bold.fntdata"/><Relationship Id="rId36" Type="http://schemas.openxmlformats.org/officeDocument/2006/relationships/font" Target="fonts/Poppins-regular.fntdata"/><Relationship Id="rId39" Type="http://schemas.openxmlformats.org/officeDocument/2006/relationships/font" Target="fonts/Poppins-boldItalic.fntdata"/><Relationship Id="rId38" Type="http://schemas.openxmlformats.org/officeDocument/2006/relationships/font" Target="fonts/Poppins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oppinsSemiBold-boldItalic.fntdata"/><Relationship Id="rId50" Type="http://schemas.openxmlformats.org/officeDocument/2006/relationships/font" Target="fonts/PoppinsSemiBold-italic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9bbcc8579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g39bbcc8579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9bbcc8579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6" name="Google Shape;596;g39bbcc8579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9bbcc8579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g39bbcc8579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9bbcc8579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39bbcc8579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9bbcc8579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39bbcc8579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39bbcc8579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g39bbcc8579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9bbcc8579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g39bbcc8579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9bbcc8579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0" name="Google Shape;650;g39bbcc8579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9bbcc8579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8" name="Google Shape;658;g39bbcc8579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39bbcc85790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g39bbcc8579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9bbcc857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39bbcc857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3" name="Google Shape;6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9bc50781e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0" name="Google Shape;680;g39bc50781e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39bc50781e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7" name="Google Shape;687;g39bc50781e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39bc50781e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4" name="Google Shape;694;g39bc50781e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39bc50781e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1" name="Google Shape;701;g39bc50781e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9bc50781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8" name="Google Shape;708;g39bc50781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9bc50781e6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6" name="Google Shape;716;g39bc50781e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9bc50781e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2" name="Google Shape;722;g39bc50781e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9" name="Google Shape;72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9bc50781e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g39bc50781e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9bc50781e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39bc50781e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3" name="Google Shape;74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9bbcc8579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4" name="Google Shape;544;g39bbcc8579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9bbcc8579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g39bbcc8579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9bbcc8579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g39bbcc8579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9bbcc8579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8" name="Google Shape;568;g39bbcc8579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9bbcc8579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g39bbcc8579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9bbcc8579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0" name="Google Shape;580;g39bbcc8579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7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7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" name="Google Shape;13;p27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27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7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7" name="Google Shape;17;p27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8" name="Google Shape;18;p27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27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27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27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27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27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" name="Google Shape;24;p27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27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2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2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27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" name="Google Shape;29;p27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27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6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36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36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36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7" name="Google Shape;127;p36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6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6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30" name="Google Shape;130;p3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36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36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36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4" name="Google Shape;134;p36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5" name="Google Shape;135;p36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6" name="Google Shape;136;p36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7" name="Google Shape;137;p36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8" name="Google Shape;138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7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2" name="Google Shape;142;p37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3" name="Google Shape;143;p37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4" name="Google Shape;144;p37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5" name="Google Shape;145;p37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8" name="Google Shape;148;p37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9" name="Google Shape;149;p37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50" name="Google Shape;150;p3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37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52" name="Google Shape;152;p3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3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37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5" name="Google Shape;155;p37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6" name="Google Shape;156;p37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8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38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0" name="Google Shape;160;p38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38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2" name="Google Shape;162;p38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38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4" name="Google Shape;164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3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3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p38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9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0" name="Google Shape;170;p39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1" name="Google Shape;171;p39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39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3" name="Google Shape;173;p39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9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9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9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3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3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" name="Google Shape;180;p39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81" name="Google Shape;181;p39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39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0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6" name="Google Shape;186;p40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40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40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40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40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40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40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40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40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40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40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4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40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40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0" name="Google Shape;200;p4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40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41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41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41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41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41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41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41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41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41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4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41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41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7" name="Google Shape;217;p4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41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1" name="Google Shape;221;p42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42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3" name="Google Shape;223;p42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42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5" name="Google Shape;225;p42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42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7" name="Google Shape;227;p42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42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" name="Google Shape;229;p42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42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1" name="Google Shape;231;p42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2" name="Google Shape;232;p42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3" name="Google Shape;233;p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4" name="Google Shape;234;p4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42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43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43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43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42" name="Google Shape;242;p43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3" name="Google Shape;243;p4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4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43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8" name="Google Shape;248;p44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44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44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4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53" name="Google Shape;253;p4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4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44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45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0" name="Google Shape;260;p45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45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3" name="Google Shape;263;p45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4" name="Google Shape;264;p45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4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45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5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5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28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33" name="Google Shape;33;p28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28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" name="Google Shape;35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28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37" name="Google Shape;37;p28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" name="Google Shape;38;p2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2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28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" name="Google Shape;41;p28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272" name="Google Shape;272;p46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273" name="Google Shape;273;p4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46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46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6" name="Google Shape;276;p46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7" name="Google Shape;277;p46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4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6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1" name="Google Shape;281;p46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2" name="Google Shape;282;p46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3" name="Google Shape;283;p46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4" name="Google Shape;284;p46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5" name="Google Shape;285;p46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47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0" name="Google Shape;290;p47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1" name="Google Shape;291;p47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47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4" name="Google Shape;294;p47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47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4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0" name="Google Shape;300;p48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2" name="Google Shape;302;p48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3" name="Google Shape;303;p48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4" name="Google Shape;304;p48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4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48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8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8" name="Google Shape;308;p48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48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6" name="Google Shape;316;p48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0" name="Google Shape;320;p4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22" name="Google Shape;322;p49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23" name="Google Shape;323;p49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4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5" name="Google Shape;325;p49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49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7" name="Google Shape;327;p49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8" name="Google Shape;328;p49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4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49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1" name="Google Shape;331;p49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49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0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41" name="Google Shape;341;p50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50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50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50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5" name="Google Shape;345;p5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50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47" name="Google Shape;347;p50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50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50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50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1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51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5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5" name="Google Shape;355;p5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51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51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51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51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1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51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51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51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4" name="Google Shape;364;p51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51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2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368" name="Google Shape;368;p52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369" name="Google Shape;369;p52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p5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52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52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4" name="Google Shape;374;p52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5" name="Google Shape;375;p52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376" name="Google Shape;376;p52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52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52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52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52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52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52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52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5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52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3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3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53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53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1" name="Google Shape;391;p53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392" name="Google Shape;392;p53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3" name="Google Shape;393;p53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53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53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53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7" name="Google Shape;397;p53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53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9" name="Google Shape;399;p53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53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54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4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4" name="Google Shape;404;p54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05" name="Google Shape;405;p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54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4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8" name="Google Shape;408;p54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09" name="Google Shape;409;p54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54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54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2" name="Google Shape;412;p54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3" name="Google Shape;413;p54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4" name="Google Shape;414;p54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p54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6" name="Google Shape;416;p54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7" name="Google Shape;417;p54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8" name="Google Shape;418;p54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1" name="Google Shape;421;p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29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45" name="Google Shape;45;p2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2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9" name="Google Shape;429;p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5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5" name="Google Shape;435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40" name="Google Shape;440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4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446" name="Google Shape;446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30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0" name="Google Shape;50;p3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" name="Google Shape;51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6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6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6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6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6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6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6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59" name="Google Shape;459;p6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62" name="Google Shape;462;p6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3" name="Google Shape;463;p6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4" name="Google Shape;464;p6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6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6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9" name="Google Shape;469;p6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70" name="Google Shape;470;p6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6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6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6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6" name="Google Shape;476;p7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7" name="Google Shape;477;p7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8" name="Google Shape;478;p7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9" name="Google Shape;479;p7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80" name="Google Shape;480;p7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7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7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7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7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9" name="Google Shape;489;p7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7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7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3" name="Google Shape;493;p7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7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7" name="Google Shape;497;p7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7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7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7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7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2" name="Google Shape;502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7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7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5" name="Google Shape;505;p7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7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7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7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7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7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7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6" name="Google Shape;516;p7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7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7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31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4" name="Google Shape;54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31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6" name="Google Shape;56;p31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" name="Google Shape;57;p31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31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31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32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2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32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4" name="Google Shape;64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3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66" name="Google Shape;66;p3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3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32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" name="Google Shape;69;p32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3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2" name="Google Shape;72;p33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33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33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6" name="Google Shape;76;p33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7" name="Google Shape;77;p3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3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4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1" name="Google Shape;81;p34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34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34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4" name="Google Shape;84;p34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34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34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88" name="Google Shape;88;p34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" name="Google Shape;89;p34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" name="Google Shape;90;p34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34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34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" name="Google Shape;93;p34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" name="Google Shape;94;p34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" name="Google Shape;95;p34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" name="Google Shape;96;p34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34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34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34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34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34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34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" name="Google Shape;103;p34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4" name="Google Shape;104;p34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5" name="Google Shape;105;p34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6" name="Google Shape;106;p34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35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35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0" name="Google Shape;110;p35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5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2" name="Google Shape;112;p3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35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5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" name="Google Shape;115;p35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" name="Google Shape;116;p35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" name="Google Shape;117;p35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" name="Google Shape;118;p35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" name="Google Shape;119;p35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20" name="Google Shape;120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35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" name="Google Shape;9;p26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jpg"/><Relationship Id="rId4" Type="http://schemas.openxmlformats.org/officeDocument/2006/relationships/image" Target="../media/image12.png"/><Relationship Id="rId5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tinkercad.com/circuits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Relationship Id="rId4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1" title="Algorithms-programs-and-programming-languages-Source-shutterstockco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909" r="16900" t="0"/>
          <a:stretch/>
        </p:blipFill>
        <p:spPr>
          <a:xfrm>
            <a:off x="5959150" y="2579575"/>
            <a:ext cx="1792975" cy="17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1"/>
          <p:cNvSpPr txBox="1"/>
          <p:nvPr>
            <p:ph type="title"/>
          </p:nvPr>
        </p:nvSpPr>
        <p:spPr>
          <a:xfrm>
            <a:off x="0" y="189375"/>
            <a:ext cx="6591300" cy="29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4400"/>
              <a:t>ARCHITECTURE</a:t>
            </a:r>
            <a:r>
              <a:rPr lang="en" sz="4400"/>
              <a:t> OF ELECTRONIC COMPUTING MACHINE &amp; COMPUTING SYSTEMS</a:t>
            </a:r>
            <a:endParaRPr sz="4400"/>
          </a:p>
        </p:txBody>
      </p:sp>
      <p:sp>
        <p:nvSpPr>
          <p:cNvPr id="525" name="Google Shape;525;p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6" name="Google Shape;526;p1" title="PI_2017.02.08_Algorithms_featured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3868" l="25383" r="42468" t="0"/>
          <a:stretch/>
        </p:blipFill>
        <p:spPr>
          <a:xfrm>
            <a:off x="7752125" y="3861475"/>
            <a:ext cx="1171475" cy="12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"/>
          <p:cNvSpPr txBox="1"/>
          <p:nvPr>
            <p:ph idx="1" type="subTitle"/>
          </p:nvPr>
        </p:nvSpPr>
        <p:spPr>
          <a:xfrm>
            <a:off x="128875" y="3861475"/>
            <a:ext cx="52440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Prepared &amp; Presented by: Mirlan Nurbekov, Lecturer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hours: Friday 9:00–17:00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AlaToo IT &amp; Business College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2025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Google Shape;528;p1" title="College_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950" y="892900"/>
            <a:ext cx="1502350" cy="15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9bbcc85790_0_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g39bbcc85790_0_42"/>
          <p:cNvSpPr txBox="1"/>
          <p:nvPr>
            <p:ph type="title"/>
          </p:nvPr>
        </p:nvSpPr>
        <p:spPr>
          <a:xfrm>
            <a:off x="284550" y="-68250"/>
            <a:ext cx="3037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USB PORT</a:t>
            </a:r>
            <a:endParaRPr sz="3300"/>
          </a:p>
        </p:txBody>
      </p:sp>
      <p:pic>
        <p:nvPicPr>
          <p:cNvPr id="590" name="Google Shape;590;g39bbcc85790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600" y="114615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1" name="Google Shape;591;g39bbcc85790_0_42"/>
          <p:cNvCxnSpPr/>
          <p:nvPr/>
        </p:nvCxnSpPr>
        <p:spPr>
          <a:xfrm>
            <a:off x="1794875" y="1098350"/>
            <a:ext cx="709800" cy="1366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g39bbcc85790_0_42"/>
          <p:cNvSpPr txBox="1"/>
          <p:nvPr>
            <p:ph type="title"/>
          </p:nvPr>
        </p:nvSpPr>
        <p:spPr>
          <a:xfrm>
            <a:off x="3693175" y="76250"/>
            <a:ext cx="5147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USB-serial converter (UART serial) - TX/RX</a:t>
            </a:r>
            <a:endParaRPr sz="3300"/>
          </a:p>
        </p:txBody>
      </p:sp>
      <p:cxnSp>
        <p:nvCxnSpPr>
          <p:cNvPr id="593" name="Google Shape;593;g39bbcc85790_0_42"/>
          <p:cNvCxnSpPr/>
          <p:nvPr/>
        </p:nvCxnSpPr>
        <p:spPr>
          <a:xfrm flipH="1">
            <a:off x="3723600" y="1259075"/>
            <a:ext cx="924300" cy="1393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9bbcc85790_0_5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9" name="Google Shape;599;g39bbcc85790_0_51"/>
          <p:cNvSpPr txBox="1"/>
          <p:nvPr>
            <p:ph type="title"/>
          </p:nvPr>
        </p:nvSpPr>
        <p:spPr>
          <a:xfrm>
            <a:off x="424900" y="318950"/>
            <a:ext cx="8421900" cy="19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2200"/>
              <a:t>USB port</a:t>
            </a:r>
            <a:r>
              <a:rPr lang="en" sz="2200"/>
              <a:t> -  is used for two main purposes: to program the microcontroller by uploading code from a computer, and to provide power to the board. It also allows serial communication for debugging and data exchange with the PC.</a:t>
            </a:r>
            <a:endParaRPr sz="2200"/>
          </a:p>
        </p:txBody>
      </p:sp>
      <p:sp>
        <p:nvSpPr>
          <p:cNvPr id="600" name="Google Shape;600;g39bbcc85790_0_51"/>
          <p:cNvSpPr txBox="1"/>
          <p:nvPr>
            <p:ph type="title"/>
          </p:nvPr>
        </p:nvSpPr>
        <p:spPr>
          <a:xfrm>
            <a:off x="424900" y="1972500"/>
            <a:ext cx="7933200" cy="27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2200"/>
              <a:t>USB-serial converter (UART serial) - TX/RX</a:t>
            </a:r>
            <a:br>
              <a:rPr b="1" lang="en" sz="2200"/>
            </a:br>
            <a:r>
              <a:rPr lang="en" sz="2200"/>
              <a:t>The ATmega328P works with UART serial (TX/RX pins), not USB directly. The converter translates between USB signals from the computer and UART signals the microcontroller understands.</a:t>
            </a:r>
            <a:br>
              <a:rPr lang="en" sz="2200"/>
            </a:br>
            <a:r>
              <a:rPr lang="en" sz="2200"/>
              <a:t>UART stands for Universal Asynchronous Receiver-Transmitter. It is a hardware communication protocol that sends and receives data serially using TX (transmit) and RX (receive) lines.</a:t>
            </a:r>
            <a:endParaRPr sz="2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9bbcc85790_0_5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6" name="Google Shape;606;g39bbcc85790_0_57"/>
          <p:cNvSpPr txBox="1"/>
          <p:nvPr>
            <p:ph type="title"/>
          </p:nvPr>
        </p:nvSpPr>
        <p:spPr>
          <a:xfrm>
            <a:off x="128600" y="76250"/>
            <a:ext cx="3037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Polyfuse</a:t>
            </a:r>
            <a:endParaRPr sz="3300"/>
          </a:p>
        </p:txBody>
      </p:sp>
      <p:pic>
        <p:nvPicPr>
          <p:cNvPr id="607" name="Google Shape;607;g39bbcc85790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600" y="114615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8" name="Google Shape;608;g39bbcc85790_0_57"/>
          <p:cNvCxnSpPr/>
          <p:nvPr/>
        </p:nvCxnSpPr>
        <p:spPr>
          <a:xfrm>
            <a:off x="1620750" y="1165325"/>
            <a:ext cx="1071600" cy="2035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g39bbcc85790_0_57"/>
          <p:cNvSpPr txBox="1"/>
          <p:nvPr>
            <p:ph type="title"/>
          </p:nvPr>
        </p:nvSpPr>
        <p:spPr>
          <a:xfrm>
            <a:off x="3693175" y="76250"/>
            <a:ext cx="5147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Voltage regulator</a:t>
            </a:r>
            <a:endParaRPr sz="3300"/>
          </a:p>
        </p:txBody>
      </p:sp>
      <p:cxnSp>
        <p:nvCxnSpPr>
          <p:cNvPr id="610" name="Google Shape;610;g39bbcc85790_0_57"/>
          <p:cNvCxnSpPr/>
          <p:nvPr/>
        </p:nvCxnSpPr>
        <p:spPr>
          <a:xfrm flipH="1">
            <a:off x="3080700" y="1259075"/>
            <a:ext cx="1567200" cy="2304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9bbcc85790_0_6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g39bbcc85790_0_66"/>
          <p:cNvSpPr txBox="1"/>
          <p:nvPr>
            <p:ph type="title"/>
          </p:nvPr>
        </p:nvSpPr>
        <p:spPr>
          <a:xfrm>
            <a:off x="585650" y="518275"/>
            <a:ext cx="82020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300"/>
              <a:t>A </a:t>
            </a:r>
            <a:r>
              <a:rPr b="1" lang="en" sz="2300"/>
              <a:t>polyfuse</a:t>
            </a:r>
            <a:r>
              <a:rPr lang="en" sz="2300"/>
              <a:t> is a resettable fuse that protects the Arduino from overcurrent. If too much current flows, it temporarily disconnects power, then resets itself when the fault is cleared.</a:t>
            </a:r>
            <a:endParaRPr sz="2300"/>
          </a:p>
        </p:txBody>
      </p:sp>
      <p:sp>
        <p:nvSpPr>
          <p:cNvPr id="617" name="Google Shape;617;g39bbcc85790_0_66"/>
          <p:cNvSpPr txBox="1"/>
          <p:nvPr>
            <p:ph type="title"/>
          </p:nvPr>
        </p:nvSpPr>
        <p:spPr>
          <a:xfrm>
            <a:off x="739350" y="1936775"/>
            <a:ext cx="76653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400"/>
              <a:t>The </a:t>
            </a:r>
            <a:r>
              <a:rPr b="1" lang="en" sz="2400"/>
              <a:t>voltage regulator</a:t>
            </a:r>
            <a:r>
              <a:rPr lang="en" sz="2400"/>
              <a:t> ensures the Arduino always receives a stable 5V supply. It protects the board by converting higher input voltages (like 7–12V) down to safe operating levels.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9bbcc85790_0_7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3" name="Google Shape;623;g39bbcc85790_0_72"/>
          <p:cNvSpPr txBox="1"/>
          <p:nvPr>
            <p:ph type="title"/>
          </p:nvPr>
        </p:nvSpPr>
        <p:spPr>
          <a:xfrm>
            <a:off x="43500" y="457200"/>
            <a:ext cx="3037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DC Barrel Jack</a:t>
            </a:r>
            <a:endParaRPr sz="3300"/>
          </a:p>
        </p:txBody>
      </p:sp>
      <p:pic>
        <p:nvPicPr>
          <p:cNvPr id="624" name="Google Shape;624;g39bbcc85790_0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600" y="114615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5" name="Google Shape;625;g39bbcc85790_0_72"/>
          <p:cNvCxnSpPr/>
          <p:nvPr/>
        </p:nvCxnSpPr>
        <p:spPr>
          <a:xfrm>
            <a:off x="1165325" y="1245700"/>
            <a:ext cx="1353000" cy="2826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6" name="Google Shape;626;g39bbcc85790_0_72"/>
          <p:cNvSpPr txBox="1"/>
          <p:nvPr>
            <p:ph type="title"/>
          </p:nvPr>
        </p:nvSpPr>
        <p:spPr>
          <a:xfrm>
            <a:off x="5759700" y="228600"/>
            <a:ext cx="1892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LED</a:t>
            </a:r>
            <a:endParaRPr sz="3300"/>
          </a:p>
        </p:txBody>
      </p:sp>
      <p:cxnSp>
        <p:nvCxnSpPr>
          <p:cNvPr id="627" name="Google Shape;627;g39bbcc85790_0_72"/>
          <p:cNvCxnSpPr/>
          <p:nvPr/>
        </p:nvCxnSpPr>
        <p:spPr>
          <a:xfrm flipH="1">
            <a:off x="4192425" y="1285875"/>
            <a:ext cx="1647600" cy="951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g39bbcc85790_0_72"/>
          <p:cNvCxnSpPr/>
          <p:nvPr/>
        </p:nvCxnSpPr>
        <p:spPr>
          <a:xfrm flipH="1">
            <a:off x="5759600" y="1352850"/>
            <a:ext cx="388500" cy="1245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9" name="Google Shape;629;g39bbcc85790_0_72"/>
          <p:cNvSpPr txBox="1"/>
          <p:nvPr>
            <p:ph type="title"/>
          </p:nvPr>
        </p:nvSpPr>
        <p:spPr>
          <a:xfrm>
            <a:off x="3080700" y="0"/>
            <a:ext cx="1892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RESET BTN</a:t>
            </a:r>
            <a:endParaRPr sz="3300"/>
          </a:p>
        </p:txBody>
      </p:sp>
      <p:cxnSp>
        <p:nvCxnSpPr>
          <p:cNvPr id="630" name="Google Shape;630;g39bbcc85790_0_72"/>
          <p:cNvCxnSpPr/>
          <p:nvPr/>
        </p:nvCxnSpPr>
        <p:spPr>
          <a:xfrm flipH="1">
            <a:off x="2906600" y="1165325"/>
            <a:ext cx="495600" cy="562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9bbcc85790_0_8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6" name="Google Shape;636;g39bbcc85790_0_84"/>
          <p:cNvSpPr txBox="1"/>
          <p:nvPr>
            <p:ph type="title"/>
          </p:nvPr>
        </p:nvSpPr>
        <p:spPr>
          <a:xfrm>
            <a:off x="739350" y="580875"/>
            <a:ext cx="82020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300"/>
              <a:t>The </a:t>
            </a:r>
            <a:r>
              <a:rPr b="1" lang="en" sz="2300"/>
              <a:t>DC barrel jack</a:t>
            </a:r>
            <a:r>
              <a:rPr lang="en" sz="2300"/>
              <a:t> allows the Arduino to be powered from an external adapter (7–12V). The onboard voltage regulator then converts this input to a safe 5V for the board.</a:t>
            </a:r>
            <a:endParaRPr sz="2300"/>
          </a:p>
        </p:txBody>
      </p:sp>
      <p:sp>
        <p:nvSpPr>
          <p:cNvPr id="637" name="Google Shape;637;g39bbcc85790_0_84"/>
          <p:cNvSpPr txBox="1"/>
          <p:nvPr>
            <p:ph type="title"/>
          </p:nvPr>
        </p:nvSpPr>
        <p:spPr>
          <a:xfrm>
            <a:off x="739350" y="1855350"/>
            <a:ext cx="76653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400"/>
              <a:t>The </a:t>
            </a:r>
            <a:r>
              <a:rPr b="1" lang="en" sz="2400"/>
              <a:t>RESET button</a:t>
            </a:r>
            <a:r>
              <a:rPr lang="en" sz="2400"/>
              <a:t> restarts the Arduino by resetting the microcontroller. It stops the current program and runs the uploaded code again from the beginning.</a:t>
            </a:r>
            <a:endParaRPr sz="2400"/>
          </a:p>
        </p:txBody>
      </p:sp>
      <p:sp>
        <p:nvSpPr>
          <p:cNvPr id="638" name="Google Shape;638;g39bbcc85790_0_84"/>
          <p:cNvSpPr txBox="1"/>
          <p:nvPr>
            <p:ph type="title"/>
          </p:nvPr>
        </p:nvSpPr>
        <p:spPr>
          <a:xfrm>
            <a:off x="739350" y="3364125"/>
            <a:ext cx="76653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400"/>
              <a:t>The </a:t>
            </a:r>
            <a:r>
              <a:rPr b="1" lang="en" sz="2400"/>
              <a:t>built-in LED</a:t>
            </a:r>
            <a:r>
              <a:rPr lang="en" sz="2400"/>
              <a:t> (usually on pin 13) is used as a simple indicator. It helps test code, debug programs, and confirm that the Arduino is running.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9bbcc85790_0_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4" name="Google Shape;644;g39bbcc85790_0_91"/>
          <p:cNvSpPr txBox="1"/>
          <p:nvPr>
            <p:ph type="title"/>
          </p:nvPr>
        </p:nvSpPr>
        <p:spPr>
          <a:xfrm>
            <a:off x="128600" y="0"/>
            <a:ext cx="4189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DIGITAL I/O PINS</a:t>
            </a:r>
            <a:endParaRPr sz="3300"/>
          </a:p>
        </p:txBody>
      </p:sp>
      <p:pic>
        <p:nvPicPr>
          <p:cNvPr id="645" name="Google Shape;645;g39bbcc85790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975" y="129065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6" name="Google Shape;646;g39bbcc85790_0_91"/>
          <p:cNvCxnSpPr/>
          <p:nvPr/>
        </p:nvCxnSpPr>
        <p:spPr>
          <a:xfrm>
            <a:off x="2464600" y="1111750"/>
            <a:ext cx="1701000" cy="830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7" name="Google Shape;647;g39bbcc85790_0_91"/>
          <p:cNvCxnSpPr/>
          <p:nvPr/>
        </p:nvCxnSpPr>
        <p:spPr>
          <a:xfrm>
            <a:off x="4246075" y="1928825"/>
            <a:ext cx="1929000" cy="26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9bbcc85790_0_9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3" name="Google Shape;653;g39bbcc85790_0_99"/>
          <p:cNvSpPr txBox="1"/>
          <p:nvPr>
            <p:ph type="title"/>
          </p:nvPr>
        </p:nvSpPr>
        <p:spPr>
          <a:xfrm>
            <a:off x="2003850" y="228600"/>
            <a:ext cx="2009100" cy="11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4500"/>
              <a:t>~</a:t>
            </a:r>
            <a:r>
              <a:rPr lang="en" sz="4500"/>
              <a:t>Tilde</a:t>
            </a:r>
            <a:endParaRPr sz="4500"/>
          </a:p>
        </p:txBody>
      </p:sp>
      <p:pic>
        <p:nvPicPr>
          <p:cNvPr id="654" name="Google Shape;654;g39bbcc85790_0_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975" y="129065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5" name="Google Shape;655;g39bbcc85790_0_99"/>
          <p:cNvCxnSpPr/>
          <p:nvPr/>
        </p:nvCxnSpPr>
        <p:spPr>
          <a:xfrm>
            <a:off x="2464600" y="1111750"/>
            <a:ext cx="2009100" cy="1111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9bbcc85790_0_10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1" name="Google Shape;661;g39bbcc85790_0_106"/>
          <p:cNvSpPr txBox="1"/>
          <p:nvPr>
            <p:ph type="title"/>
          </p:nvPr>
        </p:nvSpPr>
        <p:spPr>
          <a:xfrm>
            <a:off x="739350" y="580875"/>
            <a:ext cx="82020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300"/>
              <a:t>Digital </a:t>
            </a:r>
            <a:r>
              <a:rPr b="1" lang="en" sz="2300"/>
              <a:t>I/O pins</a:t>
            </a:r>
            <a:r>
              <a:rPr lang="en" sz="2300"/>
              <a:t> can be configured as either input or output. They read digital signals (HIGH/LOW) from sensors or switches, and control devices like LEDs, motors, and relays.</a:t>
            </a:r>
            <a:endParaRPr sz="2300"/>
          </a:p>
        </p:txBody>
      </p:sp>
      <p:sp>
        <p:nvSpPr>
          <p:cNvPr id="662" name="Google Shape;662;g39bbcc85790_0_106"/>
          <p:cNvSpPr txBox="1"/>
          <p:nvPr>
            <p:ph type="title"/>
          </p:nvPr>
        </p:nvSpPr>
        <p:spPr>
          <a:xfrm>
            <a:off x="739350" y="2305975"/>
            <a:ext cx="76653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400"/>
              <a:t>Pins marked with </a:t>
            </a:r>
            <a:r>
              <a:rPr b="1" lang="en" sz="2400"/>
              <a:t>‘~’ </a:t>
            </a:r>
            <a:r>
              <a:rPr lang="en" sz="2400"/>
              <a:t>support PWM (Pulse Width Modulation). PWM lets the Arduino simulate analog output, for example to dim LEDs or control motor speed.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9bbcc85790_0_1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8" name="Google Shape;668;g39bbcc85790_0_112"/>
          <p:cNvSpPr txBox="1"/>
          <p:nvPr>
            <p:ph type="title"/>
          </p:nvPr>
        </p:nvSpPr>
        <p:spPr>
          <a:xfrm>
            <a:off x="394050" y="3429875"/>
            <a:ext cx="2009100" cy="11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4500"/>
              <a:t>Power</a:t>
            </a:r>
            <a:endParaRPr sz="4500"/>
          </a:p>
        </p:txBody>
      </p:sp>
      <p:pic>
        <p:nvPicPr>
          <p:cNvPr id="669" name="Google Shape;669;g39bbcc85790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3150" y="576200"/>
            <a:ext cx="5321424" cy="39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0" name="Google Shape;670;g39bbcc85790_0_112"/>
          <p:cNvCxnSpPr/>
          <p:nvPr/>
        </p:nvCxnSpPr>
        <p:spPr>
          <a:xfrm flipH="1" rot="10800000">
            <a:off x="2344050" y="3911275"/>
            <a:ext cx="2745900" cy="334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9bbcc85790_0_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4" name="Google Shape;534;g39bbcc8579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6035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2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6" name="Google Shape;676;p22"/>
          <p:cNvSpPr txBox="1"/>
          <p:nvPr>
            <p:ph type="title"/>
          </p:nvPr>
        </p:nvSpPr>
        <p:spPr>
          <a:xfrm>
            <a:off x="128600" y="147325"/>
            <a:ext cx="91440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IDE </a:t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500"/>
              <a:t>(Integrated Development Environment)</a:t>
            </a:r>
            <a:endParaRPr sz="3500"/>
          </a:p>
        </p:txBody>
      </p:sp>
      <p:pic>
        <p:nvPicPr>
          <p:cNvPr id="677" name="Google Shape;6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075" y="1363650"/>
            <a:ext cx="3779851" cy="377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39bc50781e6_0_11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3" name="Google Shape;683;g39bc50781e6_0_11"/>
          <p:cNvSpPr txBox="1"/>
          <p:nvPr>
            <p:ph type="title"/>
          </p:nvPr>
        </p:nvSpPr>
        <p:spPr>
          <a:xfrm>
            <a:off x="128600" y="147325"/>
            <a:ext cx="91440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IDE </a:t>
            </a:r>
            <a:endParaRPr sz="3600"/>
          </a:p>
        </p:txBody>
      </p:sp>
      <p:pic>
        <p:nvPicPr>
          <p:cNvPr id="684" name="Google Shape;684;g39bc50781e6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892" y="1443025"/>
            <a:ext cx="6578621" cy="370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39bc50781e6_0_25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0" name="Google Shape;690;g39bc50781e6_0_25"/>
          <p:cNvSpPr txBox="1"/>
          <p:nvPr>
            <p:ph type="title"/>
          </p:nvPr>
        </p:nvSpPr>
        <p:spPr>
          <a:xfrm>
            <a:off x="128600" y="147325"/>
            <a:ext cx="91440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IDE </a:t>
            </a:r>
            <a:endParaRPr sz="3600"/>
          </a:p>
        </p:txBody>
      </p:sp>
      <p:pic>
        <p:nvPicPr>
          <p:cNvPr id="691" name="Google Shape;691;g39bc50781e6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138" y="1092925"/>
            <a:ext cx="7409728" cy="40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9bc50781e6_0_38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7" name="Google Shape;697;g39bc50781e6_0_38"/>
          <p:cNvSpPr txBox="1"/>
          <p:nvPr>
            <p:ph type="title"/>
          </p:nvPr>
        </p:nvSpPr>
        <p:spPr>
          <a:xfrm>
            <a:off x="128600" y="147325"/>
            <a:ext cx="91440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IDE </a:t>
            </a:r>
            <a:endParaRPr sz="3600"/>
          </a:p>
        </p:txBody>
      </p:sp>
      <p:pic>
        <p:nvPicPr>
          <p:cNvPr id="698" name="Google Shape;698;g39bc50781e6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90653"/>
            <a:ext cx="8991600" cy="3474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9bc50781e6_0_45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4" name="Google Shape;704;g39bc50781e6_0_45"/>
          <p:cNvSpPr txBox="1"/>
          <p:nvPr>
            <p:ph type="title"/>
          </p:nvPr>
        </p:nvSpPr>
        <p:spPr>
          <a:xfrm>
            <a:off x="128600" y="147325"/>
            <a:ext cx="91440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Simulation options </a:t>
            </a:r>
            <a:endParaRPr sz="3600"/>
          </a:p>
        </p:txBody>
      </p:sp>
      <p:pic>
        <p:nvPicPr>
          <p:cNvPr id="705" name="Google Shape;705;g39bc50781e6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263" y="1290650"/>
            <a:ext cx="6162675" cy="3466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39bc50781e6_0_0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1" name="Google Shape;711;g39bc50781e6_0_0"/>
          <p:cNvSpPr txBox="1"/>
          <p:nvPr>
            <p:ph type="title"/>
          </p:nvPr>
        </p:nvSpPr>
        <p:spPr>
          <a:xfrm>
            <a:off x="758688" y="3861475"/>
            <a:ext cx="79383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 u="sng">
                <a:hlinkClick r:id="rId3"/>
              </a:rPr>
              <a:t>https://www.tinkercad.com/circuits</a:t>
            </a:r>
            <a:r>
              <a:rPr lang="en" sz="3300"/>
              <a:t> </a:t>
            </a:r>
            <a:endParaRPr sz="3300"/>
          </a:p>
        </p:txBody>
      </p:sp>
      <p:pic>
        <p:nvPicPr>
          <p:cNvPr id="712" name="Google Shape;712;g39bc50781e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02588" y="228610"/>
            <a:ext cx="3850525" cy="8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g39bc50781e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0773" y="1568655"/>
            <a:ext cx="8074151" cy="229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9bc50781e6_0_53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9" name="Google Shape;719;g39bc50781e6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00" y="314338"/>
            <a:ext cx="8208225" cy="453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9bc50781e6_0_60"/>
          <p:cNvSpPr txBox="1"/>
          <p:nvPr>
            <p:ph idx="12" type="sldNum"/>
          </p:nvPr>
        </p:nvSpPr>
        <p:spPr>
          <a:xfrm>
            <a:off x="4162109" y="26772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5" name="Google Shape;725;g39bc50781e6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75" y="1265063"/>
            <a:ext cx="8920649" cy="3646675"/>
          </a:xfrm>
          <a:prstGeom prst="rect">
            <a:avLst/>
          </a:prstGeom>
          <a:noFill/>
          <a:ln>
            <a:noFill/>
          </a:ln>
        </p:spPr>
      </p:pic>
      <p:sp>
        <p:nvSpPr>
          <p:cNvPr id="726" name="Google Shape;726;g39bc50781e6_0_60"/>
          <p:cNvSpPr txBox="1"/>
          <p:nvPr>
            <p:ph type="title"/>
          </p:nvPr>
        </p:nvSpPr>
        <p:spPr>
          <a:xfrm>
            <a:off x="128600" y="147325"/>
            <a:ext cx="91440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Simulations using TinkerCad</a:t>
            </a:r>
            <a:endParaRPr sz="3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2" name="Google Shape;732;p23"/>
          <p:cNvSpPr txBox="1"/>
          <p:nvPr>
            <p:ph type="title"/>
          </p:nvPr>
        </p:nvSpPr>
        <p:spPr>
          <a:xfrm>
            <a:off x="2472213" y="3860800"/>
            <a:ext cx="58014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https://wokwi.com/</a:t>
            </a:r>
            <a:endParaRPr sz="3300"/>
          </a:p>
        </p:txBody>
      </p:sp>
      <p:pic>
        <p:nvPicPr>
          <p:cNvPr id="733" name="Google Shape;73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698" y="0"/>
            <a:ext cx="8892550" cy="17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1500" y="1913925"/>
            <a:ext cx="6120274" cy="23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39bc50781e6_0_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0" name="Google Shape;740;g39bc50781e6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63" y="192088"/>
            <a:ext cx="7819670" cy="47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9bc50781e6_0_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0" name="Google Shape;540;g39bc50781e6_0_18"/>
          <p:cNvSpPr txBox="1"/>
          <p:nvPr>
            <p:ph type="title"/>
          </p:nvPr>
        </p:nvSpPr>
        <p:spPr>
          <a:xfrm>
            <a:off x="128600" y="147325"/>
            <a:ext cx="58053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UNO smd</a:t>
            </a:r>
            <a:endParaRPr sz="3600"/>
          </a:p>
        </p:txBody>
      </p:sp>
      <p:pic>
        <p:nvPicPr>
          <p:cNvPr id="541" name="Google Shape;541;g39bc50781e6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625" y="1148125"/>
            <a:ext cx="6078519" cy="38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6" name="Google Shape;7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04953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5048" y="0"/>
            <a:ext cx="3346350" cy="303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9bbcc85790_0_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7" name="Google Shape;547;g39bbcc85790_0_6"/>
          <p:cNvSpPr txBox="1"/>
          <p:nvPr>
            <p:ph type="title"/>
          </p:nvPr>
        </p:nvSpPr>
        <p:spPr>
          <a:xfrm>
            <a:off x="128600" y="147325"/>
            <a:ext cx="58053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600"/>
              <a:t>Arduino UNO</a:t>
            </a:r>
            <a:endParaRPr sz="3600"/>
          </a:p>
        </p:txBody>
      </p:sp>
      <p:pic>
        <p:nvPicPr>
          <p:cNvPr id="548" name="Google Shape;548;g39bbcc85790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225" y="1091461"/>
            <a:ext cx="5805300" cy="3939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9bbcc85790_0_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4" name="Google Shape;554;g39bbcc85790_0_12"/>
          <p:cNvSpPr txBox="1"/>
          <p:nvPr>
            <p:ph type="title"/>
          </p:nvPr>
        </p:nvSpPr>
        <p:spPr>
          <a:xfrm>
            <a:off x="2505450" y="-150000"/>
            <a:ext cx="4133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4100"/>
              <a:t>ATmega328P</a:t>
            </a:r>
            <a:endParaRPr b="1" sz="4100"/>
          </a:p>
        </p:txBody>
      </p:sp>
      <p:pic>
        <p:nvPicPr>
          <p:cNvPr id="555" name="Google Shape;555;g39bbcc85790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900" y="1051075"/>
            <a:ext cx="6942879" cy="36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g39bbcc85790_0_12"/>
          <p:cNvSpPr txBox="1"/>
          <p:nvPr>
            <p:ph type="title"/>
          </p:nvPr>
        </p:nvSpPr>
        <p:spPr>
          <a:xfrm>
            <a:off x="916525" y="1064400"/>
            <a:ext cx="41331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3600">
                <a:solidFill>
                  <a:schemeClr val="dk1"/>
                </a:solidFill>
              </a:rPr>
              <a:t>8-bit Processor</a:t>
            </a:r>
            <a:endParaRPr b="1" sz="3600">
              <a:solidFill>
                <a:schemeClr val="dk1"/>
              </a:solidFill>
            </a:endParaRPr>
          </a:p>
        </p:txBody>
      </p:sp>
      <p:sp>
        <p:nvSpPr>
          <p:cNvPr id="557" name="Google Shape;557;g39bbcc85790_0_12"/>
          <p:cNvSpPr txBox="1"/>
          <p:nvPr>
            <p:ph type="title"/>
          </p:nvPr>
        </p:nvSpPr>
        <p:spPr>
          <a:xfrm>
            <a:off x="1639825" y="3132275"/>
            <a:ext cx="51378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3600">
                <a:solidFill>
                  <a:schemeClr val="dk1"/>
                </a:solidFill>
              </a:rPr>
              <a:t>16MHz Clock Speed</a:t>
            </a:r>
            <a:endParaRPr b="1" sz="3600">
              <a:solidFill>
                <a:schemeClr val="dk1"/>
              </a:solidFill>
            </a:endParaRPr>
          </a:p>
        </p:txBody>
      </p:sp>
      <p:sp>
        <p:nvSpPr>
          <p:cNvPr id="558" name="Google Shape;558;g39bbcc85790_0_12"/>
          <p:cNvSpPr txBox="1"/>
          <p:nvPr>
            <p:ph type="title"/>
          </p:nvPr>
        </p:nvSpPr>
        <p:spPr>
          <a:xfrm>
            <a:off x="1240600" y="1695900"/>
            <a:ext cx="41331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b="1" lang="en" sz="3600">
                <a:solidFill>
                  <a:schemeClr val="dk1"/>
                </a:solidFill>
              </a:rPr>
              <a:t>32Kb Memory</a:t>
            </a:r>
            <a:endParaRPr b="1"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9bbcc85790_0_2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4" name="Google Shape;564;g39bbcc85790_0_21"/>
          <p:cNvSpPr txBox="1"/>
          <p:nvPr>
            <p:ph type="title"/>
          </p:nvPr>
        </p:nvSpPr>
        <p:spPr>
          <a:xfrm flipH="1">
            <a:off x="683400" y="835225"/>
            <a:ext cx="8460600" cy="33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2600"/>
              <a:t>Arduino Uno uses the ATmega328P microcontroller because it offers the right balance of performance, low power consumption, and cost. It has enough memory and I/O pins for most beginner and intermediate projects, is widely supported by open-source tools, and is reliable for both learning and prototyping.</a:t>
            </a:r>
            <a:endParaRPr sz="2600"/>
          </a:p>
        </p:txBody>
      </p:sp>
      <p:sp>
        <p:nvSpPr>
          <p:cNvPr id="565" name="Google Shape;565;g39bbcc85790_0_21"/>
          <p:cNvSpPr txBox="1"/>
          <p:nvPr>
            <p:ph type="title"/>
          </p:nvPr>
        </p:nvSpPr>
        <p:spPr>
          <a:xfrm>
            <a:off x="243991" y="15975"/>
            <a:ext cx="81903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Why do we choose Arduino Uno?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9bbcc85790_0_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1" name="Google Shape;571;g39bbcc85790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25" y="148125"/>
            <a:ext cx="8169760" cy="4595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9bbcc85790_0_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7" name="Google Shape;577;g39bbcc85790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2379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9bbcc85790_0_3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3" name="Google Shape;583;g39bbcc85790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488" y="152400"/>
            <a:ext cx="49433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